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https://public.tableau.com/views/HeartdiseaseDiagnosticanalysis/Dashboard2?:language=en-GB&amp;publish=yes&amp;:sid=&amp;:redirect=auth&amp;:display_count=n&amp;:origin=viz_share_link" TargetMode="External"/><Relationship Id="rId4" Type="http://schemas.openxmlformats.org/officeDocument/2006/relationships/hyperlink" Target="https://gamma.app" TargetMode="External"/><Relationship Id="rId2" Type="http://schemas.openxmlformats.org/officeDocument/2006/relationships/image" Target="../media/image-10-1.png"/><Relationship Id="rId3" Type="http://schemas.openxmlformats.org/officeDocument/2006/relationships/image" Target="../media/image-10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s://colab.research.google.com/drive/1deZj1ab6svarLq-mBJG6bSjGxBEc9fDd?usp=sharing" TargetMode="External"/><Relationship Id="rId6" Type="http://schemas.openxmlformats.org/officeDocument/2006/relationships/hyperlink" Target="https://gamma.app" TargetMode="External"/><Relationship Id="rId2" Type="http://schemas.openxmlformats.org/officeDocument/2006/relationships/image" Target="../media/image-6-1.png"/><Relationship Id="rId3" Type="http://schemas.openxmlformats.org/officeDocument/2006/relationships/image" Target="../media/image-6-2.png"/><Relationship Id="rId4" Type="http://schemas.openxmlformats.org/officeDocument/2006/relationships/image" Target="../media/image-6-3.png"/><Relationship Id="rId5" Type="http://schemas.openxmlformats.org/officeDocument/2006/relationships/image" Target="../media/image-6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https://public.tableau.com/views/HeartdiseaseDiagnosticanalysis/Dashboard1?:language=en-GB&amp;publish=yes&amp;:sid=&amp;:redirect=auth&amp;:display_count=n&amp;:origin=viz_share_link" TargetMode="External"/><Relationship Id="rId4" Type="http://schemas.openxmlformats.org/officeDocument/2006/relationships/hyperlink" Target="https://gamma.app" TargetMode="External"/><Relationship Id="rId2" Type="http://schemas.openxmlformats.org/officeDocument/2006/relationships/image" Target="../media/image-9-1.png"/><Relationship Id="rId3" Type="http://schemas.openxmlformats.org/officeDocument/2006/relationships/image" Target="../media/image-9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7575" y="2782729"/>
            <a:ext cx="7481649" cy="1927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91"/>
              </a:lnSpc>
              <a:buNone/>
            </a:pPr>
            <a:r>
              <a:rPr lang="en-US" sz="6073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Heart Disease Diagnostic Analysis</a:t>
            </a:r>
            <a:endParaRPr lang="en-US" sz="6073" dirty="0"/>
          </a:p>
        </p:txBody>
      </p:sp>
      <p:sp>
        <p:nvSpPr>
          <p:cNvPr id="6" name="Text 3"/>
          <p:cNvSpPr/>
          <p:nvPr/>
        </p:nvSpPr>
        <p:spPr>
          <a:xfrm>
            <a:off x="6317575" y="5066824"/>
            <a:ext cx="74816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180195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653058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2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1175" y="1826538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r>
              <a:rPr lang="en-US" sz="1870" u="sng" dirty="0">
                <a:solidFill>
                  <a:srgbClr val="F98AC7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 disease Diagnostic analysis</a:t>
            </a:r>
            <a:endParaRPr lang="en-US" sz="187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75" y="2473762"/>
            <a:ext cx="8239601" cy="54061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1175" y="8147090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8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1577935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831175" y="2899886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6" name="Text 4"/>
          <p:cNvSpPr/>
          <p:nvPr/>
        </p:nvSpPr>
        <p:spPr>
          <a:xfrm>
            <a:off x="1037272" y="2999423"/>
            <a:ext cx="122158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40" dirty="0"/>
          </a:p>
        </p:txBody>
      </p:sp>
      <p:sp>
        <p:nvSpPr>
          <p:cNvPr id="7" name="Text 5"/>
          <p:cNvSpPr/>
          <p:nvPr/>
        </p:nvSpPr>
        <p:spPr>
          <a:xfrm>
            <a:off x="1602938" y="2899886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Demographic </a:t>
            </a:r>
            <a:endParaRPr lang="en-US" sz="1496" dirty="0"/>
          </a:p>
        </p:txBody>
      </p:sp>
      <p:sp>
        <p:nvSpPr>
          <p:cNvPr id="8" name="Text 6"/>
          <p:cNvSpPr/>
          <p:nvPr/>
        </p:nvSpPr>
        <p:spPr>
          <a:xfrm>
            <a:off x="1602938" y="3346252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Age: 54</a:t>
            </a:r>
            <a:endParaRPr lang="en-US" sz="1496" dirty="0"/>
          </a:p>
        </p:txBody>
      </p:sp>
      <p:sp>
        <p:nvSpPr>
          <p:cNvPr id="9" name="Text 7"/>
          <p:cNvSpPr/>
          <p:nvPr/>
        </p:nvSpPr>
        <p:spPr>
          <a:xfrm>
            <a:off x="1602938" y="3792617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Maximum Heart Rate : 149 </a:t>
            </a:r>
            <a:endParaRPr lang="en-US" sz="1496" dirty="0"/>
          </a:p>
        </p:txBody>
      </p:sp>
      <p:sp>
        <p:nvSpPr>
          <p:cNvPr id="10" name="Text 8"/>
          <p:cNvSpPr/>
          <p:nvPr/>
        </p:nvSpPr>
        <p:spPr>
          <a:xfrm>
            <a:off x="1602938" y="4238982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Average Resting Blood Pressure : 131</a:t>
            </a:r>
            <a:endParaRPr lang="en-US" sz="1496" dirty="0"/>
          </a:p>
        </p:txBody>
      </p:sp>
      <p:sp>
        <p:nvSpPr>
          <p:cNvPr id="11" name="Text 9"/>
          <p:cNvSpPr/>
          <p:nvPr/>
        </p:nvSpPr>
        <p:spPr>
          <a:xfrm>
            <a:off x="1602938" y="4685348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Average Cholesterol: 246</a:t>
            </a:r>
            <a:endParaRPr lang="en-US" sz="1496" dirty="0"/>
          </a:p>
        </p:txBody>
      </p:sp>
      <p:sp>
        <p:nvSpPr>
          <p:cNvPr id="12" name="Text 10"/>
          <p:cNvSpPr/>
          <p:nvPr/>
        </p:nvSpPr>
        <p:spPr>
          <a:xfrm>
            <a:off x="1602938" y="5131713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Average ST Depression Induced by Exercise (Old Peak): 1.5</a:t>
            </a:r>
            <a:endParaRPr lang="en-US" sz="1496" dirty="0"/>
          </a:p>
        </p:txBody>
      </p:sp>
      <p:sp>
        <p:nvSpPr>
          <p:cNvPr id="13" name="Shape 11"/>
          <p:cNvSpPr/>
          <p:nvPr/>
        </p:nvSpPr>
        <p:spPr>
          <a:xfrm>
            <a:off x="5233035" y="2899886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14" name="Text 12"/>
          <p:cNvSpPr/>
          <p:nvPr/>
        </p:nvSpPr>
        <p:spPr>
          <a:xfrm>
            <a:off x="5410081" y="2999423"/>
            <a:ext cx="180142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40" dirty="0"/>
          </a:p>
        </p:txBody>
      </p:sp>
      <p:sp>
        <p:nvSpPr>
          <p:cNvPr id="15" name="Text 13"/>
          <p:cNvSpPr/>
          <p:nvPr/>
        </p:nvSpPr>
        <p:spPr>
          <a:xfrm>
            <a:off x="6004798" y="2899886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Disease Analysis</a:t>
            </a:r>
            <a:endParaRPr lang="en-US" sz="1496" dirty="0"/>
          </a:p>
        </p:txBody>
      </p:sp>
      <p:sp>
        <p:nvSpPr>
          <p:cNvPr id="16" name="Text 14"/>
          <p:cNvSpPr/>
          <p:nvPr/>
        </p:nvSpPr>
        <p:spPr>
          <a:xfrm>
            <a:off x="6004798" y="3346252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Males show higher susceptibility to heart disease thanFemales.</a:t>
            </a:r>
            <a:endParaRPr lang="en-US" sz="1496" dirty="0"/>
          </a:p>
        </p:txBody>
      </p:sp>
      <p:sp>
        <p:nvSpPr>
          <p:cNvPr id="17" name="Text 15"/>
          <p:cNvSpPr/>
          <p:nvPr/>
        </p:nvSpPr>
        <p:spPr>
          <a:xfrm>
            <a:off x="6004798" y="4096583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Cholesterol Analysis:</a:t>
            </a:r>
            <a:endParaRPr lang="en-US" sz="1496" dirty="0"/>
          </a:p>
        </p:txBody>
      </p:sp>
      <p:sp>
        <p:nvSpPr>
          <p:cNvPr id="18" name="Text 16"/>
          <p:cNvSpPr/>
          <p:nvPr/>
        </p:nvSpPr>
        <p:spPr>
          <a:xfrm>
            <a:off x="6004798" y="4542949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Highest cholesterol levels observed in the age group 50 - 65.</a:t>
            </a:r>
            <a:endParaRPr lang="en-US" sz="1496" dirty="0"/>
          </a:p>
        </p:txBody>
      </p:sp>
      <p:sp>
        <p:nvSpPr>
          <p:cNvPr id="19" name="Text 17"/>
          <p:cNvSpPr/>
          <p:nvPr/>
        </p:nvSpPr>
        <p:spPr>
          <a:xfrm>
            <a:off x="6004798" y="5293281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Rate and Blood Pressure Relation: </a:t>
            </a:r>
            <a:endParaRPr lang="en-US" sz="1496" dirty="0"/>
          </a:p>
        </p:txBody>
      </p:sp>
      <p:sp>
        <p:nvSpPr>
          <p:cNvPr id="20" name="Text 18"/>
          <p:cNvSpPr/>
          <p:nvPr/>
        </p:nvSpPr>
        <p:spPr>
          <a:xfrm>
            <a:off x="6004798" y="5739646"/>
            <a:ext cx="3392686" cy="9119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rate and blood pressure are directly proportional, indicating a positive correlation between them.</a:t>
            </a:r>
            <a:endParaRPr lang="en-US" sz="1496" dirty="0"/>
          </a:p>
        </p:txBody>
      </p:sp>
      <p:sp>
        <p:nvSpPr>
          <p:cNvPr id="21" name="Shape 19"/>
          <p:cNvSpPr/>
          <p:nvPr/>
        </p:nvSpPr>
        <p:spPr>
          <a:xfrm>
            <a:off x="9634895" y="2899886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22" name="Text 20"/>
          <p:cNvSpPr/>
          <p:nvPr/>
        </p:nvSpPr>
        <p:spPr>
          <a:xfrm>
            <a:off x="9808607" y="2999423"/>
            <a:ext cx="186809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40" dirty="0"/>
          </a:p>
        </p:txBody>
      </p:sp>
      <p:sp>
        <p:nvSpPr>
          <p:cNvPr id="23" name="Text 21"/>
          <p:cNvSpPr/>
          <p:nvPr/>
        </p:nvSpPr>
        <p:spPr>
          <a:xfrm>
            <a:off x="10406658" y="2899886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stress:</a:t>
            </a:r>
            <a:endParaRPr lang="en-US" sz="1496" dirty="0"/>
          </a:p>
        </p:txBody>
      </p:sp>
      <p:sp>
        <p:nvSpPr>
          <p:cNvPr id="24" name="Text 22"/>
          <p:cNvSpPr/>
          <p:nvPr/>
        </p:nvSpPr>
        <p:spPr>
          <a:xfrm>
            <a:off x="10406658" y="3346252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Male are having higher ST depression value of age between 50 -60</a:t>
            </a:r>
            <a:endParaRPr lang="en-US" sz="1496" dirty="0"/>
          </a:p>
        </p:txBody>
      </p:sp>
      <p:sp>
        <p:nvSpPr>
          <p:cNvPr id="25" name="Text 23"/>
          <p:cNvSpPr/>
          <p:nvPr/>
        </p:nvSpPr>
        <p:spPr>
          <a:xfrm>
            <a:off x="10406658" y="4096583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rate vs restecg:</a:t>
            </a:r>
            <a:endParaRPr lang="en-US" sz="1496" dirty="0"/>
          </a:p>
        </p:txBody>
      </p:sp>
      <p:sp>
        <p:nvSpPr>
          <p:cNvPr id="26" name="Text 24"/>
          <p:cNvSpPr/>
          <p:nvPr/>
        </p:nvSpPr>
        <p:spPr>
          <a:xfrm>
            <a:off x="10406658" y="4542949"/>
            <a:ext cx="3392686" cy="9119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Population between 56-60 are having higher heart rate and Their Restng cardiographic result is also very high.</a:t>
            </a:r>
            <a:endParaRPr lang="en-US" sz="1496" dirty="0"/>
          </a:p>
        </p:txBody>
      </p:sp>
      <p:pic>
        <p:nvPicPr>
          <p:cNvPr id="2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7575" y="2637234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6317575" y="3692009"/>
            <a:ext cx="7481649" cy="1900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92"/>
              </a:lnSpc>
              <a:buNone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comprehensive analysis of heart disease has provided valuable and data-driven insights  to support early detection, intervention, and management of this critical health challenge. By leveraging these insights, healthcare professionals can empower patients to take proactive steps towards maintaining a healthy heart and improving overall well-being.</a:t>
            </a:r>
            <a:endParaRPr lang="en-US" sz="187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1717000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Content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1210985" y="2890480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Problem statement</a:t>
            </a:r>
            <a:endParaRPr lang="en-US" sz="1870" dirty="0"/>
          </a:p>
        </p:txBody>
      </p:sp>
      <p:sp>
        <p:nvSpPr>
          <p:cNvPr id="6" name="Text 4"/>
          <p:cNvSpPr/>
          <p:nvPr/>
        </p:nvSpPr>
        <p:spPr>
          <a:xfrm>
            <a:off x="1210985" y="3353633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 description</a:t>
            </a:r>
            <a:endParaRPr lang="en-US" sz="1870" dirty="0"/>
          </a:p>
        </p:txBody>
      </p:sp>
      <p:sp>
        <p:nvSpPr>
          <p:cNvPr id="7" name="Text 5"/>
          <p:cNvSpPr/>
          <p:nvPr/>
        </p:nvSpPr>
        <p:spPr>
          <a:xfrm>
            <a:off x="1210985" y="3816787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 KPIs</a:t>
            </a:r>
            <a:endParaRPr lang="en-US" sz="1870" dirty="0"/>
          </a:p>
        </p:txBody>
      </p:sp>
      <p:sp>
        <p:nvSpPr>
          <p:cNvPr id="8" name="Text 6"/>
          <p:cNvSpPr/>
          <p:nvPr/>
        </p:nvSpPr>
        <p:spPr>
          <a:xfrm>
            <a:off x="1210985" y="4279940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analysis</a:t>
            </a:r>
            <a:endParaRPr lang="en-US" sz="1870" dirty="0"/>
          </a:p>
        </p:txBody>
      </p:sp>
      <p:sp>
        <p:nvSpPr>
          <p:cNvPr id="9" name="Text 7"/>
          <p:cNvSpPr/>
          <p:nvPr/>
        </p:nvSpPr>
        <p:spPr>
          <a:xfrm>
            <a:off x="1210985" y="4743093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Inferences from python analysis</a:t>
            </a:r>
            <a:endParaRPr lang="en-US" sz="1870" dirty="0"/>
          </a:p>
        </p:txBody>
      </p:sp>
      <p:sp>
        <p:nvSpPr>
          <p:cNvPr id="10" name="Text 8"/>
          <p:cNvSpPr/>
          <p:nvPr/>
        </p:nvSpPr>
        <p:spPr>
          <a:xfrm>
            <a:off x="1210985" y="5206246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Dashboarding(using Tableau)</a:t>
            </a:r>
            <a:endParaRPr lang="en-US" sz="1870" dirty="0"/>
          </a:p>
        </p:txBody>
      </p:sp>
      <p:sp>
        <p:nvSpPr>
          <p:cNvPr id="11" name="Text 9"/>
          <p:cNvSpPr/>
          <p:nvPr/>
        </p:nvSpPr>
        <p:spPr>
          <a:xfrm>
            <a:off x="1210985" y="5669399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Insights</a:t>
            </a:r>
            <a:endParaRPr lang="en-US" sz="1870" dirty="0"/>
          </a:p>
        </p:txBody>
      </p:sp>
      <p:sp>
        <p:nvSpPr>
          <p:cNvPr id="12" name="Text 10"/>
          <p:cNvSpPr/>
          <p:nvPr/>
        </p:nvSpPr>
        <p:spPr>
          <a:xfrm>
            <a:off x="1210985" y="6132552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Conclusion</a:t>
            </a:r>
            <a:endParaRPr lang="en-US" sz="1870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7575" y="2224445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6317575" y="3279219"/>
            <a:ext cx="7481649" cy="2725817"/>
          </a:xfrm>
          <a:prstGeom prst="roundRect">
            <a:avLst>
              <a:gd name="adj" fmla="val 1568"/>
            </a:avLst>
          </a:prstGeom>
          <a:solidFill>
            <a:srgbClr val="CCCCCC"/>
          </a:solidFill>
          <a:ln/>
        </p:spPr>
      </p:sp>
      <p:sp>
        <p:nvSpPr>
          <p:cNvPr id="7" name="Text 4"/>
          <p:cNvSpPr/>
          <p:nvPr/>
        </p:nvSpPr>
        <p:spPr>
          <a:xfrm>
            <a:off x="6554986" y="3516630"/>
            <a:ext cx="7006828" cy="9119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Health is real wealth in the pandemic time we all realized the brute effects of covid-19 on all irrespective of any status. You are required to analyze this health and medical data for better future preparation.</a:t>
            </a:r>
            <a:endParaRPr lang="en-US" sz="1496" dirty="0"/>
          </a:p>
        </p:txBody>
      </p:sp>
      <p:sp>
        <p:nvSpPr>
          <p:cNvPr id="8" name="Text 5"/>
          <p:cNvSpPr/>
          <p:nvPr/>
        </p:nvSpPr>
        <p:spPr>
          <a:xfrm>
            <a:off x="6554986" y="4570928"/>
            <a:ext cx="7006828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 EDA through python. </a:t>
            </a:r>
            <a:endParaRPr lang="en-US" sz="1496" dirty="0"/>
          </a:p>
        </p:txBody>
      </p:sp>
      <p:sp>
        <p:nvSpPr>
          <p:cNvPr id="9" name="Text 6"/>
          <p:cNvSpPr/>
          <p:nvPr/>
        </p:nvSpPr>
        <p:spPr>
          <a:xfrm>
            <a:off x="6554986" y="5017294"/>
            <a:ext cx="7006828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Make the necessary dashboard with the best you can extract from the data.</a:t>
            </a:r>
            <a:endParaRPr lang="en-US" sz="1496" dirty="0"/>
          </a:p>
        </p:txBody>
      </p:sp>
      <p:sp>
        <p:nvSpPr>
          <p:cNvPr id="10" name="Text 7"/>
          <p:cNvSpPr/>
          <p:nvPr/>
        </p:nvSpPr>
        <p:spPr>
          <a:xfrm>
            <a:off x="6554986" y="5463659"/>
            <a:ext cx="7006828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 key metrics and factors and show the meaningful relationships between attributes.</a:t>
            </a:r>
            <a:endParaRPr lang="en-US" sz="149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909280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Description</a:t>
            </a:r>
            <a:endParaRPr lang="en-US" sz="4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75" y="2231231"/>
            <a:ext cx="4272082" cy="359747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499" y="2231231"/>
            <a:ext cx="4272082" cy="41745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1175" y="6940153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1245394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Main KPIs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831175" y="2567345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6" name="Text 4"/>
          <p:cNvSpPr/>
          <p:nvPr/>
        </p:nvSpPr>
        <p:spPr>
          <a:xfrm>
            <a:off x="1037272" y="2666881"/>
            <a:ext cx="122158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40" dirty="0"/>
          </a:p>
        </p:txBody>
      </p:sp>
      <p:sp>
        <p:nvSpPr>
          <p:cNvPr id="7" name="Text 5"/>
          <p:cNvSpPr/>
          <p:nvPr/>
        </p:nvSpPr>
        <p:spPr>
          <a:xfrm>
            <a:off x="1602938" y="2567345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Percentage of People Having Heart Disease:</a:t>
            </a:r>
            <a:endParaRPr lang="en-US" sz="1496" dirty="0"/>
          </a:p>
        </p:txBody>
      </p:sp>
      <p:sp>
        <p:nvSpPr>
          <p:cNvPr id="8" name="Text 6"/>
          <p:cNvSpPr/>
          <p:nvPr/>
        </p:nvSpPr>
        <p:spPr>
          <a:xfrm>
            <a:off x="1602938" y="3317677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51% Population having Heart diseases</a:t>
            </a:r>
            <a:endParaRPr lang="en-US" sz="1496" dirty="0"/>
          </a:p>
        </p:txBody>
      </p:sp>
      <p:sp>
        <p:nvSpPr>
          <p:cNvPr id="9" name="Text 7"/>
          <p:cNvSpPr/>
          <p:nvPr/>
        </p:nvSpPr>
        <p:spPr>
          <a:xfrm>
            <a:off x="1602938" y="3764042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Remaining 49% don't have any heart diseases.</a:t>
            </a:r>
            <a:endParaRPr lang="en-US" sz="1496" dirty="0"/>
          </a:p>
        </p:txBody>
      </p:sp>
      <p:sp>
        <p:nvSpPr>
          <p:cNvPr id="10" name="Shape 8"/>
          <p:cNvSpPr/>
          <p:nvPr/>
        </p:nvSpPr>
        <p:spPr>
          <a:xfrm>
            <a:off x="5233035" y="2567345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11" name="Text 9"/>
          <p:cNvSpPr/>
          <p:nvPr/>
        </p:nvSpPr>
        <p:spPr>
          <a:xfrm>
            <a:off x="5410081" y="2666881"/>
            <a:ext cx="180142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40" dirty="0"/>
          </a:p>
        </p:txBody>
      </p:sp>
      <p:sp>
        <p:nvSpPr>
          <p:cNvPr id="12" name="Text 10"/>
          <p:cNvSpPr/>
          <p:nvPr/>
        </p:nvSpPr>
        <p:spPr>
          <a:xfrm>
            <a:off x="6004798" y="2567345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 Distribution including Gender:</a:t>
            </a:r>
            <a:endParaRPr lang="en-US" sz="1496" dirty="0"/>
          </a:p>
        </p:txBody>
      </p:sp>
      <p:sp>
        <p:nvSpPr>
          <p:cNvPr id="13" name="Text 11"/>
          <p:cNvSpPr/>
          <p:nvPr/>
        </p:nvSpPr>
        <p:spPr>
          <a:xfrm>
            <a:off x="6004798" y="3013710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69% Are Male &amp; 31 % are Females</a:t>
            </a:r>
            <a:endParaRPr lang="en-US" sz="1496" dirty="0"/>
          </a:p>
        </p:txBody>
      </p:sp>
      <p:sp>
        <p:nvSpPr>
          <p:cNvPr id="14" name="Shape 12"/>
          <p:cNvSpPr/>
          <p:nvPr/>
        </p:nvSpPr>
        <p:spPr>
          <a:xfrm>
            <a:off x="9634895" y="2567345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15" name="Text 13"/>
          <p:cNvSpPr/>
          <p:nvPr/>
        </p:nvSpPr>
        <p:spPr>
          <a:xfrm>
            <a:off x="9808607" y="2666881"/>
            <a:ext cx="186809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40" dirty="0"/>
          </a:p>
        </p:txBody>
      </p:sp>
      <p:sp>
        <p:nvSpPr>
          <p:cNvPr id="16" name="Text 14"/>
          <p:cNvSpPr/>
          <p:nvPr/>
        </p:nvSpPr>
        <p:spPr>
          <a:xfrm>
            <a:off x="10406658" y="2567345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Gender Distribution Based on Heart Disease</a:t>
            </a:r>
            <a:endParaRPr lang="en-US" sz="1496" dirty="0"/>
          </a:p>
        </p:txBody>
      </p:sp>
      <p:sp>
        <p:nvSpPr>
          <p:cNvPr id="17" name="Text 15"/>
          <p:cNvSpPr/>
          <p:nvPr/>
        </p:nvSpPr>
        <p:spPr>
          <a:xfrm>
            <a:off x="10406658" y="3317677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55% Male &amp; 45% Female are having Heart disease.</a:t>
            </a:r>
            <a:endParaRPr lang="en-US" sz="1496" dirty="0"/>
          </a:p>
        </p:txBody>
      </p:sp>
      <p:sp>
        <p:nvSpPr>
          <p:cNvPr id="18" name="Shape 16"/>
          <p:cNvSpPr/>
          <p:nvPr/>
        </p:nvSpPr>
        <p:spPr>
          <a:xfrm>
            <a:off x="831175" y="4876562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19" name="Text 17"/>
          <p:cNvSpPr/>
          <p:nvPr/>
        </p:nvSpPr>
        <p:spPr>
          <a:xfrm>
            <a:off x="1007388" y="4976098"/>
            <a:ext cx="181808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40" dirty="0"/>
          </a:p>
        </p:txBody>
      </p:sp>
      <p:sp>
        <p:nvSpPr>
          <p:cNvPr id="20" name="Text 18"/>
          <p:cNvSpPr/>
          <p:nvPr/>
        </p:nvSpPr>
        <p:spPr>
          <a:xfrm>
            <a:off x="1602938" y="4876562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is the Average Age</a:t>
            </a:r>
            <a:endParaRPr lang="en-US" sz="1496" dirty="0"/>
          </a:p>
        </p:txBody>
      </p:sp>
      <p:sp>
        <p:nvSpPr>
          <p:cNvPr id="21" name="Text 19"/>
          <p:cNvSpPr/>
          <p:nvPr/>
        </p:nvSpPr>
        <p:spPr>
          <a:xfrm>
            <a:off x="1602938" y="5322927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54</a:t>
            </a:r>
            <a:endParaRPr lang="en-US" sz="1496" dirty="0"/>
          </a:p>
        </p:txBody>
      </p:sp>
      <p:sp>
        <p:nvSpPr>
          <p:cNvPr id="22" name="Shape 20"/>
          <p:cNvSpPr/>
          <p:nvPr/>
        </p:nvSpPr>
        <p:spPr>
          <a:xfrm>
            <a:off x="5233035" y="4876562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23" name="Text 21"/>
          <p:cNvSpPr/>
          <p:nvPr/>
        </p:nvSpPr>
        <p:spPr>
          <a:xfrm>
            <a:off x="5408771" y="4976098"/>
            <a:ext cx="182761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640" dirty="0"/>
          </a:p>
        </p:txBody>
      </p:sp>
      <p:sp>
        <p:nvSpPr>
          <p:cNvPr id="24" name="Text 22"/>
          <p:cNvSpPr/>
          <p:nvPr/>
        </p:nvSpPr>
        <p:spPr>
          <a:xfrm>
            <a:off x="6004798" y="4876562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Cholestrol level</a:t>
            </a:r>
            <a:endParaRPr lang="en-US" sz="1496" dirty="0"/>
          </a:p>
        </p:txBody>
      </p:sp>
      <p:sp>
        <p:nvSpPr>
          <p:cNvPr id="25" name="Text 23"/>
          <p:cNvSpPr/>
          <p:nvPr/>
        </p:nvSpPr>
        <p:spPr>
          <a:xfrm>
            <a:off x="6004798" y="5322927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246 (mg/dl)</a:t>
            </a:r>
            <a:endParaRPr lang="en-US" sz="1496" dirty="0"/>
          </a:p>
        </p:txBody>
      </p:sp>
      <p:sp>
        <p:nvSpPr>
          <p:cNvPr id="26" name="Shape 24"/>
          <p:cNvSpPr/>
          <p:nvPr/>
        </p:nvSpPr>
        <p:spPr>
          <a:xfrm>
            <a:off x="9634895" y="4876562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27" name="Text 25"/>
          <p:cNvSpPr/>
          <p:nvPr/>
        </p:nvSpPr>
        <p:spPr>
          <a:xfrm>
            <a:off x="9805154" y="4976098"/>
            <a:ext cx="193834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2640" dirty="0"/>
          </a:p>
        </p:txBody>
      </p:sp>
      <p:sp>
        <p:nvSpPr>
          <p:cNvPr id="28" name="Text 26"/>
          <p:cNvSpPr/>
          <p:nvPr/>
        </p:nvSpPr>
        <p:spPr>
          <a:xfrm>
            <a:off x="10406658" y="4876562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Blood Pressure</a:t>
            </a:r>
            <a:endParaRPr lang="en-US" sz="1496" dirty="0"/>
          </a:p>
        </p:txBody>
      </p:sp>
      <p:sp>
        <p:nvSpPr>
          <p:cNvPr id="29" name="Text 27"/>
          <p:cNvSpPr/>
          <p:nvPr/>
        </p:nvSpPr>
        <p:spPr>
          <a:xfrm>
            <a:off x="10406658" y="5322927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131.6 (mmHG)</a:t>
            </a:r>
            <a:endParaRPr lang="en-US" sz="1496" dirty="0"/>
          </a:p>
        </p:txBody>
      </p:sp>
      <p:sp>
        <p:nvSpPr>
          <p:cNvPr id="30" name="Shape 28"/>
          <p:cNvSpPr/>
          <p:nvPr/>
        </p:nvSpPr>
        <p:spPr>
          <a:xfrm>
            <a:off x="831175" y="6182677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31" name="Text 29"/>
          <p:cNvSpPr/>
          <p:nvPr/>
        </p:nvSpPr>
        <p:spPr>
          <a:xfrm>
            <a:off x="1020961" y="6282214"/>
            <a:ext cx="154662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</a:t>
            </a:r>
            <a:endParaRPr lang="en-US" sz="2640" dirty="0"/>
          </a:p>
        </p:txBody>
      </p:sp>
      <p:sp>
        <p:nvSpPr>
          <p:cNvPr id="32" name="Text 30"/>
          <p:cNvSpPr/>
          <p:nvPr/>
        </p:nvSpPr>
        <p:spPr>
          <a:xfrm>
            <a:off x="1602938" y="6182677"/>
            <a:ext cx="121962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Rate</a:t>
            </a:r>
            <a:endParaRPr lang="en-US" sz="1496" dirty="0"/>
          </a:p>
        </p:txBody>
      </p:sp>
      <p:sp>
        <p:nvSpPr>
          <p:cNvPr id="33" name="Text 31"/>
          <p:cNvSpPr/>
          <p:nvPr/>
        </p:nvSpPr>
        <p:spPr>
          <a:xfrm>
            <a:off x="1602938" y="6629043"/>
            <a:ext cx="121962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202 BPM</a:t>
            </a:r>
            <a:endParaRPr lang="en-US" sz="1496" dirty="0"/>
          </a:p>
        </p:txBody>
      </p:sp>
      <p:pic>
        <p:nvPicPr>
          <p:cNvPr id="3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964168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analysis: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1175" y="2137648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r>
              <a:rPr lang="en-US" sz="1870" u="sng" dirty="0">
                <a:solidFill>
                  <a:srgbClr val="F98AC7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</a:t>
            </a:r>
            <a:endParaRPr lang="en-US" sz="187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75" y="3052048"/>
            <a:ext cx="3024664" cy="1495306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22" y="3052048"/>
            <a:ext cx="3935968" cy="33524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4122" y="6671667"/>
            <a:ext cx="3935968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068" y="3052048"/>
            <a:ext cx="3935968" cy="32245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77068" y="6543794"/>
            <a:ext cx="3935968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11" name="Image 3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214015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653058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Analysis:</a:t>
            </a:r>
            <a:endParaRPr lang="en-US" sz="4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75" y="1975009"/>
            <a:ext cx="5198388" cy="54062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1175" y="7648456"/>
            <a:ext cx="6194346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499" y="1975009"/>
            <a:ext cx="6194346" cy="3886795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99" y="6128980"/>
            <a:ext cx="2395418" cy="251757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1175" y="9180909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1295400"/>
            <a:ext cx="5879306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Inference from python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1210985" y="2468880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Dataset Overview: • Total observations in the dataset: 1025.</a:t>
            </a:r>
            <a:endParaRPr lang="en-US" sz="1870" dirty="0"/>
          </a:p>
        </p:txBody>
      </p:sp>
      <p:sp>
        <p:nvSpPr>
          <p:cNvPr id="6" name="Text 4"/>
          <p:cNvSpPr/>
          <p:nvPr/>
        </p:nvSpPr>
        <p:spPr>
          <a:xfrm>
            <a:off x="1210985" y="2932033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 variable ('target') correlations: Strong positive correlation with chest pain ('cp') and maximum heart rate ('thalach').</a:t>
            </a:r>
            <a:endParaRPr lang="en-US" sz="1870" dirty="0"/>
          </a:p>
        </p:txBody>
      </p:sp>
      <p:sp>
        <p:nvSpPr>
          <p:cNvPr id="7" name="Text 5"/>
          <p:cNvSpPr/>
          <p:nvPr/>
        </p:nvSpPr>
        <p:spPr>
          <a:xfrm>
            <a:off x="1210985" y="3395186"/>
            <a:ext cx="12588240" cy="7600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Moderate positive correlations with slope of the peak exercise ST segment ('slope') and resting electrocardiographic results ('restecg').</a:t>
            </a:r>
            <a:endParaRPr lang="en-US" sz="1870" dirty="0"/>
          </a:p>
        </p:txBody>
      </p:sp>
      <p:sp>
        <p:nvSpPr>
          <p:cNvPr id="8" name="Text 6"/>
          <p:cNvSpPr/>
          <p:nvPr/>
        </p:nvSpPr>
        <p:spPr>
          <a:xfrm>
            <a:off x="1210985" y="4238387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Negative correlations with exercise-induced angina ('exang') and ST depression induced by exercise relative to rest ('oldpeak').</a:t>
            </a:r>
            <a:endParaRPr lang="en-US" sz="1870" dirty="0"/>
          </a:p>
        </p:txBody>
      </p:sp>
      <p:sp>
        <p:nvSpPr>
          <p:cNvPr id="9" name="Text 7"/>
          <p:cNvSpPr/>
          <p:nvPr/>
        </p:nvSpPr>
        <p:spPr>
          <a:xfrm>
            <a:off x="1210985" y="4701540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strongest negative correlation with 'target' is observed for ‘exang'.</a:t>
            </a:r>
            <a:endParaRPr lang="en-US" sz="1870" dirty="0"/>
          </a:p>
        </p:txBody>
      </p:sp>
      <p:sp>
        <p:nvSpPr>
          <p:cNvPr id="10" name="Text 8"/>
          <p:cNvSpPr/>
          <p:nvPr/>
        </p:nvSpPr>
        <p:spPr>
          <a:xfrm>
            <a:off x="1210985" y="5164693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Chest Pain Types by Sex:</a:t>
            </a:r>
            <a:endParaRPr lang="en-US" sz="1870" dirty="0"/>
          </a:p>
        </p:txBody>
      </p:sp>
      <p:sp>
        <p:nvSpPr>
          <p:cNvPr id="11" name="Text 9"/>
          <p:cNvSpPr/>
          <p:nvPr/>
        </p:nvSpPr>
        <p:spPr>
          <a:xfrm>
            <a:off x="1210985" y="5627846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Breakdown of patients with different chest pain types (0, 1, 2, 3) based on gender: </a:t>
            </a:r>
            <a:endParaRPr lang="en-US" sz="1870" dirty="0"/>
          </a:p>
        </p:txBody>
      </p:sp>
      <p:sp>
        <p:nvSpPr>
          <p:cNvPr id="12" name="Text 10"/>
          <p:cNvSpPr/>
          <p:nvPr/>
        </p:nvSpPr>
        <p:spPr>
          <a:xfrm>
            <a:off x="1210985" y="6090999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Females : • Type 0: 133 patients • Type 1: 57 patients • Type 2: 109 patients • Type 3: 13 patients</a:t>
            </a:r>
            <a:endParaRPr lang="en-US" sz="1870" dirty="0"/>
          </a:p>
        </p:txBody>
      </p:sp>
      <p:sp>
        <p:nvSpPr>
          <p:cNvPr id="13" name="Text 11"/>
          <p:cNvSpPr/>
          <p:nvPr/>
        </p:nvSpPr>
        <p:spPr>
          <a:xfrm>
            <a:off x="1210985" y="6554153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Males : • Type 0: 364 patients • Type 1: 110 patients • Type 2: 175 patients • Type 3: 64 patients</a:t>
            </a:r>
            <a:endParaRPr lang="en-US" sz="187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3309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653058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1: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1175" y="1826538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r>
              <a:rPr lang="en-US" sz="1870" u="sng" dirty="0">
                <a:solidFill>
                  <a:srgbClr val="F98AC7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 disease Diagnostic analysis</a:t>
            </a:r>
            <a:endParaRPr lang="en-US" sz="187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75" y="2473762"/>
            <a:ext cx="8246150" cy="5406271"/>
          </a:xfrm>
          <a:prstGeom prst="rect">
            <a:avLst/>
          </a:prstGeom>
        </p:spPr>
      </p:pic>
      <p:pic>
        <p:nvPicPr>
          <p:cNvPr id="7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2024-07-22T09:50:59Z</dcterms:created>
  <dcterms:modified xsi:type="dcterms:W3CDTF">2024-07-22T09:50:59Z</dcterms:modified>
</cp:coreProperties>
</file>